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</p:sldMasterIdLst>
  <p:notesMasterIdLst>
    <p:notesMasterId r:id="rId31"/>
  </p:notesMasterIdLst>
  <p:sldIdLst>
    <p:sldId id="257" r:id="rId3"/>
    <p:sldId id="263" r:id="rId4"/>
    <p:sldId id="261" r:id="rId5"/>
    <p:sldId id="862" r:id="rId6"/>
    <p:sldId id="863" r:id="rId7"/>
    <p:sldId id="874" r:id="rId8"/>
    <p:sldId id="875" r:id="rId9"/>
    <p:sldId id="877" r:id="rId10"/>
    <p:sldId id="878" r:id="rId11"/>
    <p:sldId id="879" r:id="rId12"/>
    <p:sldId id="880" r:id="rId13"/>
    <p:sldId id="881" r:id="rId14"/>
    <p:sldId id="869" r:id="rId15"/>
    <p:sldId id="882" r:id="rId16"/>
    <p:sldId id="885" r:id="rId17"/>
    <p:sldId id="886" r:id="rId18"/>
    <p:sldId id="887" r:id="rId19"/>
    <p:sldId id="888" r:id="rId20"/>
    <p:sldId id="889" r:id="rId21"/>
    <p:sldId id="890" r:id="rId22"/>
    <p:sldId id="891" r:id="rId23"/>
    <p:sldId id="892" r:id="rId24"/>
    <p:sldId id="893" r:id="rId25"/>
    <p:sldId id="894" r:id="rId26"/>
    <p:sldId id="895" r:id="rId27"/>
    <p:sldId id="896" r:id="rId28"/>
    <p:sldId id="897" r:id="rId29"/>
    <p:sldId id="827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A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940" y="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60721-94BF-4411-A1EA-5F660A4BE96A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6D184-5CFF-481F-B21F-761C7DC0E70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971FF-EF28-4195-A575-329446EFAA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289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5C6F36C-7628-43D1-B4E1-7FDE36DEF109}" type="datetime4">
              <a:rPr lang="en-US" smtClean="0"/>
              <a:t>September 11, 2023</a:t>
            </a:fld>
            <a:endParaRPr lang="de-AT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de-AT"/>
              <a:t>Dr. Hikmat Ullah Khan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7D1D47-F002-4997-8673-3C2F20FE47EE}" type="slidenum">
              <a:rPr lang="de-AT" smtClean="0"/>
              <a:pPr/>
              <a:t>‹#›</a:t>
            </a:fld>
            <a:endParaRPr lang="de-AT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3F51D-8C1F-44BA-8C88-3134EE9A1702}" type="datetime4">
              <a:rPr lang="en-US" smtClean="0"/>
              <a:t>September 11, 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Dr. Hikmat Ullah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D47-F002-4997-8673-3C2F20FE47EE}" type="slidenum">
              <a:rPr lang="de-AT" smtClean="0"/>
              <a:pPr/>
              <a:t>‹#›</a:t>
            </a:fld>
            <a:endParaRPr lang="de-A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/>
          <a:p>
            <a:fld id="{13A1FB07-F669-4136-A3E4-350D265EEB93}" type="datetime4">
              <a:rPr lang="en-US" smtClean="0"/>
              <a:t>September 11, 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</p:spPr>
        <p:txBody>
          <a:bodyPr/>
          <a:lstStyle/>
          <a:p>
            <a:r>
              <a:rPr lang="de-AT"/>
              <a:t>Dr. Hikmat Ullah Khan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</p:spPr>
        <p:txBody>
          <a:bodyPr/>
          <a:lstStyle/>
          <a:p>
            <a:fld id="{C47D1D47-F002-4997-8673-3C2F20FE47EE}" type="slidenum">
              <a:rPr lang="de-AT" smtClean="0"/>
              <a:pPr/>
              <a:t>‹#›</a:t>
            </a:fld>
            <a:endParaRPr lang="de-A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460" y="0"/>
            <a:ext cx="1219212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map" descr="Map of North America"/>
          <p:cNvSpPr>
            <a:spLocks noEditPoints="1"/>
          </p:cNvSpPr>
          <p:nvPr/>
        </p:nvSpPr>
        <p:spPr bwMode="auto">
          <a:xfrm>
            <a:off x="4474740" y="3175"/>
            <a:ext cx="7717260" cy="6858000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930" y="1828800"/>
            <a:ext cx="9756141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931" y="5029200"/>
            <a:ext cx="7850644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909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4E6EE-E4C7-4C54-AA33-D24FC6441998}" type="datetime1">
              <a:rPr lang="en-US" smtClean="0"/>
              <a:t>9/11/2023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7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931" y="3429001"/>
            <a:ext cx="9756141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466" y="685802"/>
            <a:ext cx="7855109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845AF-672B-488A-881E-6E27F6156EAB}" type="datetime1">
              <a:rPr lang="en-US" smtClean="0"/>
              <a:t>9/11/2023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3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233600" y="1828800"/>
            <a:ext cx="4709961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4110" y="1828800"/>
            <a:ext cx="4709961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A4940-7F04-44EE-9ED5-BEC598359599}" type="datetime1">
              <a:rPr lang="en-US" smtClean="0"/>
              <a:t>9/11/2023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5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931" y="274638"/>
            <a:ext cx="9756141" cy="1325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931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931" y="2743201"/>
            <a:ext cx="4710387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3685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3685" y="2743201"/>
            <a:ext cx="4710387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4528F-0F96-4C65-B8AF-D2A1168FCCB5}" type="datetime1">
              <a:rPr lang="en-US" smtClean="0"/>
              <a:t>9/11/2023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6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FFCA8-949B-4C4B-88E3-D1A67566DDFC}" type="datetime1">
              <a:rPr lang="en-US" smtClean="0"/>
              <a:t>9/11/2023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3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CA00-3225-4FE5-8887-17546E635ED0}" type="datetime1">
              <a:rPr lang="en-US" smtClean="0"/>
              <a:t>9/11/2023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7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32004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7342" y="685800"/>
            <a:ext cx="564026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038600"/>
            <a:ext cx="3887212" cy="2133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F72E-C84C-4385-A47E-E3DFFC7623FA}" type="datetime1">
              <a:rPr lang="en-US" smtClean="0"/>
              <a:t>9/11/2023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9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64A63-533F-4C63-BDD7-D3B64A28518E}" type="datetime4">
              <a:rPr lang="en-US" smtClean="0"/>
              <a:t>September 11, 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Dr. Hikmat Ullah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47D1D47-F002-4997-8673-3C2F20FE47EE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32004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7341" y="685800"/>
            <a:ext cx="5640269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038601"/>
            <a:ext cx="3887212" cy="2133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3B2C8-FED9-4752-B8D0-935D959144BB}" type="datetime1">
              <a:rPr lang="en-US" smtClean="0"/>
              <a:t>9/11/2023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0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365A1-D08F-4163-A48F-574F5A8B08BB}" type="datetime1">
              <a:rPr lang="en-US" smtClean="0"/>
              <a:t>9/11/2023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9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85800"/>
            <a:ext cx="213487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930" y="685800"/>
            <a:ext cx="7418070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BD15-6169-4F5B-A109-A869ED88167E}" type="datetime1">
              <a:rPr lang="en-US" smtClean="0"/>
              <a:t>9/11/2023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4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323B5-55AB-4184-9F2D-DA39C142BD94}" type="datetime4">
              <a:rPr lang="en-US" smtClean="0"/>
              <a:t>September 11, 2023</a:t>
            </a:fld>
            <a:endParaRPr lang="de-AT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C47D1D47-F002-4997-8673-3C2F20FE47EE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AT"/>
              <a:t>Dr. Hikmat Ullah Khan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A41DB77-E2AF-4899-AAB2-7B34AED344A0}" type="datetime4">
              <a:rPr lang="en-US" smtClean="0"/>
              <a:t>September 11, 2023</a:t>
            </a:fld>
            <a:endParaRPr lang="de-AT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47D1D47-F002-4997-8673-3C2F20FE47EE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de-AT"/>
              <a:t>Dr. Hikmat Ullah Khan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B9DBA24-64C1-43E1-B600-BDAFD460B38B}" type="datetime4">
              <a:rPr lang="en-US" smtClean="0"/>
              <a:t>September 11, 2023</a:t>
            </a:fld>
            <a:endParaRPr lang="de-AT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47D1D47-F002-4997-8673-3C2F20FE47EE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de-AT"/>
              <a:t>Dr. Hikmat Ullah Khan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BCA3-2C32-433E-8205-EF3F0A609E3C}" type="datetime4">
              <a:rPr lang="en-US" smtClean="0"/>
              <a:t>September 11, 2023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Dr. Hikmat Ullah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47D1D47-F002-4997-8673-3C2F20FE47EE}" type="slidenum">
              <a:rPr lang="de-AT" smtClean="0"/>
              <a:pPr/>
              <a:t>‹#›</a:t>
            </a:fld>
            <a:endParaRPr lang="de-A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F8203-7FBA-48CC-9577-B5DA7F1FB9DB}" type="datetime4">
              <a:rPr lang="en-US" smtClean="0"/>
              <a:t>September 11, 2023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Dr. Hikmat Ullah Khan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7D1D47-F002-4997-8673-3C2F20FE47EE}" type="slidenum">
              <a:rPr lang="de-AT" smtClean="0"/>
              <a:pPr/>
              <a:t>‹#›</a:t>
            </a:fld>
            <a:endParaRPr lang="de-A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B17CB-CF88-4BE5-96AE-7A0E9510CF0B}" type="datetime4">
              <a:rPr lang="en-US" smtClean="0"/>
              <a:t>September 11, 2023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Dr. Hikmat Ullah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47D1D47-F002-4997-8673-3C2F20FE47EE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</p:spPr>
        <p:txBody>
          <a:bodyPr rtlCol="0"/>
          <a:lstStyle/>
          <a:p>
            <a:fld id="{F1A04301-E034-41F6-9623-921C6BE279DF}" type="datetime4">
              <a:rPr lang="en-US" smtClean="0"/>
              <a:t>September 11, 2023</a:t>
            </a:fld>
            <a:endParaRPr lang="de-AT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C47D1D47-F002-4997-8673-3C2F20FE47EE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</p:spPr>
        <p:txBody>
          <a:bodyPr rtlCol="0"/>
          <a:lstStyle/>
          <a:p>
            <a:r>
              <a:rPr lang="de-AT"/>
              <a:t>Dr. Hikmat Ullah Khan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600200"/>
            <a:ext cx="108712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7D5FB35-18D4-41A2-B05A-C3EF64705554}" type="datetime4">
              <a:rPr lang="en-US" smtClean="0"/>
              <a:t>September 11, 2023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de-AT"/>
              <a:t>Dr. Hikmat Ullah Khan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787400" y="1280160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C47D1D47-F002-4997-8673-3C2F20FE47EE}" type="slidenum">
              <a:rPr lang="de-AT" smtClean="0"/>
              <a:pPr/>
              <a:t>‹#›</a:t>
            </a:fld>
            <a:endParaRPr lang="de-A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931" y="274638"/>
            <a:ext cx="9756141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931" y="1828800"/>
            <a:ext cx="9756141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0B4CC2D-5841-49B5-B101-95A01E3776A5}" type="datetime1">
              <a:rPr lang="en-US" smtClean="0"/>
              <a:t>9/11/2023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81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.net/" TargetMode="External"/><Relationship Id="rId2" Type="http://schemas.openxmlformats.org/officeDocument/2006/relationships/hyperlink" Target="https://www.ibm.com/wats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redictiveanalyticstoday.com/deep-learning-software-libraries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9DA5A3-D44A-2CEB-B6E0-8625CE59C7CB}"/>
              </a:ext>
            </a:extLst>
          </p:cNvPr>
          <p:cNvSpPr/>
          <p:nvPr/>
        </p:nvSpPr>
        <p:spPr>
          <a:xfrm>
            <a:off x="4995" y="594715"/>
            <a:ext cx="9385342" cy="133354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6B6B468-B8BE-3B89-CA0C-D4FEC54512FB}"/>
              </a:ext>
            </a:extLst>
          </p:cNvPr>
          <p:cNvSpPr txBox="1">
            <a:spLocks/>
          </p:cNvSpPr>
          <p:nvPr/>
        </p:nvSpPr>
        <p:spPr>
          <a:xfrm>
            <a:off x="1402336" y="1054080"/>
            <a:ext cx="7010508" cy="65227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cap="none" dirty="0">
                <a:solidFill>
                  <a:prstClr val="white"/>
                </a:solidFill>
                <a:latin typeface="Congenial Black" panose="020B0604020202020204" pitchFamily="2" charset="0"/>
              </a:rPr>
              <a:t>Data Mining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50A462-D620-50A8-74FC-02545C03A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337" y="594715"/>
            <a:ext cx="2782044" cy="13399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7C1428-F5BA-E671-7907-EECA8DA932A4}"/>
              </a:ext>
            </a:extLst>
          </p:cNvPr>
          <p:cNvSpPr/>
          <p:nvPr/>
        </p:nvSpPr>
        <p:spPr>
          <a:xfrm>
            <a:off x="-24680" y="1918716"/>
            <a:ext cx="12188824" cy="13844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FE19DF-522F-D9E4-DCF5-C849E42ED1DF}"/>
              </a:ext>
            </a:extLst>
          </p:cNvPr>
          <p:cNvSpPr/>
          <p:nvPr/>
        </p:nvSpPr>
        <p:spPr>
          <a:xfrm>
            <a:off x="-24680" y="5535022"/>
            <a:ext cx="12188824" cy="8538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FFFF"/>
              </a:highlight>
              <a:latin typeface="Calibri" panose="020F0502020204030204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A920A4E-F7D4-C7D9-8A43-FA9E112C0EF2}"/>
              </a:ext>
            </a:extLst>
          </p:cNvPr>
          <p:cNvSpPr txBox="1">
            <a:spLocks/>
          </p:cNvSpPr>
          <p:nvPr/>
        </p:nvSpPr>
        <p:spPr>
          <a:xfrm>
            <a:off x="2243632" y="3221397"/>
            <a:ext cx="7652200" cy="8989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600" dirty="0">
                <a:solidFill>
                  <a:srgbClr val="44546A">
                    <a:lumMod val="50000"/>
                  </a:srgbClr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Applications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24820" y="5512708"/>
            <a:ext cx="7652201" cy="828389"/>
          </a:xfrm>
        </p:spPr>
        <p:txBody>
          <a:bodyPr>
            <a:noAutofit/>
          </a:bodyPr>
          <a:lstStyle/>
          <a:p>
            <a:pPr algn="ctr"/>
            <a:r>
              <a:rPr lang="de-DE" sz="2500" b="1" cap="none" dirty="0">
                <a:solidFill>
                  <a:schemeClr val="accent5">
                    <a:lumMod val="75000"/>
                  </a:schemeClr>
                </a:solidFill>
              </a:rPr>
              <a:t>Prof. Dr. Hikmat Ullah Khan</a:t>
            </a:r>
            <a:br>
              <a:rPr lang="de-DE" sz="2500" b="1" cap="none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de-DE" sz="2500" b="1" cap="none" dirty="0">
                <a:solidFill>
                  <a:schemeClr val="accent5">
                    <a:lumMod val="75000"/>
                  </a:schemeClr>
                </a:solidFill>
              </a:rPr>
              <a:t>Department of Computer Science</a:t>
            </a:r>
            <a:endParaRPr lang="de-AT" sz="2500" b="1" cap="none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0F7D5EC-7610-5903-A5B2-9CCAEB379BE6}"/>
              </a:ext>
            </a:extLst>
          </p:cNvPr>
          <p:cNvSpPr/>
          <p:nvPr/>
        </p:nvSpPr>
        <p:spPr>
          <a:xfrm>
            <a:off x="790268" y="5301208"/>
            <a:ext cx="1224136" cy="129614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30C8285-2F87-D2F4-B1BF-5AFA96C4FC75}"/>
              </a:ext>
            </a:extLst>
          </p:cNvPr>
          <p:cNvSpPr txBox="1">
            <a:spLocks/>
          </p:cNvSpPr>
          <p:nvPr/>
        </p:nvSpPr>
        <p:spPr>
          <a:xfrm>
            <a:off x="3364251" y="6303317"/>
            <a:ext cx="6373338" cy="4758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spc="440" dirty="0">
                <a:solidFill>
                  <a:srgbClr val="70AD47">
                    <a:lumMod val="50000"/>
                  </a:srgbClr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UNIVERsity of sargodha</a:t>
            </a:r>
            <a:endParaRPr lang="de-AT" sz="1400" b="1" spc="440" dirty="0">
              <a:solidFill>
                <a:srgbClr val="70AD47">
                  <a:lumMod val="50000"/>
                </a:srgbClr>
              </a:solidFill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Welcome to UOS | University of Sargodha">
            <a:extLst>
              <a:ext uri="{FF2B5EF4-FFF2-40B4-BE49-F238E27FC236}">
                <a16:creationId xmlns:a16="http://schemas.microsoft.com/office/drawing/2014/main" id="{D9BB6654-8993-22FE-49E1-C5AAD53D6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5286391"/>
            <a:ext cx="1319004" cy="130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8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827F-9133-8A0F-4F7E-CF1F7CD4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Spam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0790C-9379-251B-E539-F66531BE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47D1D47-F002-4997-8673-3C2F20FE47EE}" type="slidenum">
              <a:rPr lang="de-AT" smtClean="0"/>
              <a:pPr/>
              <a:t>10</a:t>
            </a:fld>
            <a:endParaRPr lang="de-A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C8CECD-EABA-582B-131D-B853C4D6614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dirty="0"/>
              <a:t>Spam Emails</a:t>
            </a:r>
          </a:p>
          <a:p>
            <a:r>
              <a:rPr lang="de-DE" dirty="0"/>
              <a:t>Spam Messages</a:t>
            </a:r>
          </a:p>
          <a:p>
            <a:r>
              <a:rPr lang="de-DE" dirty="0"/>
              <a:t>Spam Videos</a:t>
            </a:r>
          </a:p>
          <a:p>
            <a:r>
              <a:rPr lang="de-DE" dirty="0"/>
              <a:t>Spam Techniques</a:t>
            </a:r>
          </a:p>
          <a:p>
            <a:endParaRPr lang="en-PK" dirty="0"/>
          </a:p>
        </p:txBody>
      </p:sp>
      <p:pic>
        <p:nvPicPr>
          <p:cNvPr id="7" name="Picture 2" descr="C:\Users\hikmat\Desktop\IMAGES for WWW\text_spam.jpg">
            <a:extLst>
              <a:ext uri="{FF2B5EF4-FFF2-40B4-BE49-F238E27FC236}">
                <a16:creationId xmlns:a16="http://schemas.microsoft.com/office/drawing/2014/main" id="{2174FF14-DAAE-F6A0-6979-75B6AF5F0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059" y="3848100"/>
            <a:ext cx="2589061" cy="1989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Users\hikmat\Desktop\IMAGES for WWW\spam1.jpg">
            <a:extLst>
              <a:ext uri="{FF2B5EF4-FFF2-40B4-BE49-F238E27FC236}">
                <a16:creationId xmlns:a16="http://schemas.microsoft.com/office/drawing/2014/main" id="{F5EB864B-18B8-F9EF-AD1F-CEC8A415A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1792399"/>
            <a:ext cx="2018880" cy="187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8807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827F-9133-8A0F-4F7E-CF1F7CD4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Google’s AlphaGo beat the world master as a game called Go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0790C-9379-251B-E539-F66531BE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47D1D47-F002-4997-8673-3C2F20FE47EE}" type="slidenum">
              <a:rPr lang="de-AT" smtClean="0"/>
              <a:pPr/>
              <a:t>11</a:t>
            </a:fld>
            <a:endParaRPr lang="de-A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C8CECD-EABA-582B-131D-B853C4D6614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PK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870FB2B-C411-7946-083B-EA1FDAD56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01838" y="1676400"/>
            <a:ext cx="8399462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447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827F-9133-8A0F-4F7E-CF1F7CD4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Forecasting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0790C-9379-251B-E539-F66531BE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47D1D47-F002-4997-8673-3C2F20FE47EE}" type="slidenum">
              <a:rPr lang="de-AT" smtClean="0"/>
              <a:pPr/>
              <a:t>12</a:t>
            </a:fld>
            <a:endParaRPr lang="de-A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C8CECD-EABA-582B-131D-B853C4D6614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PK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9A7EE97-5AE4-C608-31F3-2F64E7678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9456" y="1620017"/>
            <a:ext cx="9289032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8226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827F-9133-8A0F-4F7E-CF1F7CD4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(Motivation)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0790C-9379-251B-E539-F66531BE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47D1D47-F002-4997-8673-3C2F20FE47EE}" type="slidenum">
              <a:rPr lang="de-AT" smtClean="0"/>
              <a:pPr/>
              <a:t>13</a:t>
            </a:fld>
            <a:endParaRPr lang="de-A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C8CECD-EABA-582B-131D-B853C4D6614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0ABCE8F-4DBA-516B-881B-EA9ED0F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1682944"/>
            <a:ext cx="5978624" cy="43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634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827F-9133-8A0F-4F7E-CF1F7CD4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Driving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0790C-9379-251B-E539-F66531BE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47D1D47-F002-4997-8673-3C2F20FE47EE}" type="slidenum">
              <a:rPr lang="de-AT" smtClean="0"/>
              <a:pPr/>
              <a:t>14</a:t>
            </a:fld>
            <a:endParaRPr lang="de-A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C8CECD-EABA-582B-131D-B853C4D6614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PK" dirty="0"/>
          </a:p>
        </p:txBody>
      </p:sp>
      <p:pic>
        <p:nvPicPr>
          <p:cNvPr id="7" name="Picture 4" descr="Image result for self drive cars">
            <a:extLst>
              <a:ext uri="{FF2B5EF4-FFF2-40B4-BE49-F238E27FC236}">
                <a16:creationId xmlns:a16="http://schemas.microsoft.com/office/drawing/2014/main" id="{FC8C92BF-BAD1-961C-28D4-B3D9546E2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111" y="2060848"/>
            <a:ext cx="435292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57990A69-A2C8-A11F-42C3-D515FF665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73476" y="3032398"/>
            <a:ext cx="57150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310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827F-9133-8A0F-4F7E-CF1F7CD4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Bot (Rise and Hazards)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0790C-9379-251B-E539-F66531BE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47D1D47-F002-4997-8673-3C2F20FE47EE}" type="slidenum">
              <a:rPr lang="de-AT" smtClean="0"/>
              <a:pPr/>
              <a:t>15</a:t>
            </a:fld>
            <a:endParaRPr lang="de-A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C8CECD-EABA-582B-131D-B853C4D6614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PK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4E49207-668D-080D-64CD-CDB5BCCB2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91544" y="2060848"/>
            <a:ext cx="35052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C427A976-4EF1-65F6-C5FF-D8E0EB2BE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544" y="2822848"/>
            <a:ext cx="39433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088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827F-9133-8A0F-4F7E-CF1F7CD4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Machine’s Dream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0790C-9379-251B-E539-F66531BE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47D1D47-F002-4997-8673-3C2F20FE47EE}" type="slidenum">
              <a:rPr lang="de-AT" smtClean="0"/>
              <a:pPr/>
              <a:t>16</a:t>
            </a:fld>
            <a:endParaRPr lang="de-A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C8CECD-EABA-582B-131D-B853C4D6614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PK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E9C7488-B374-5836-778C-E715449A9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66900" y="1784350"/>
            <a:ext cx="8458200" cy="469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1498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827F-9133-8A0F-4F7E-CF1F7CD4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Data Mining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0790C-9379-251B-E539-F66531BE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47D1D47-F002-4997-8673-3C2F20FE47EE}" type="slidenum">
              <a:rPr lang="de-AT" smtClean="0"/>
              <a:pPr/>
              <a:t>17</a:t>
            </a:fld>
            <a:endParaRPr lang="de-AT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3C088D2A-8161-BDCC-2CF7-175382E9DA9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655385"/>
            <a:ext cx="7632848" cy="5170986"/>
          </a:xfrm>
        </p:spPr>
      </p:pic>
    </p:spTree>
    <p:extLst>
      <p:ext uri="{BB962C8B-B14F-4D97-AF65-F5344CB8AC3E}">
        <p14:creationId xmlns:p14="http://schemas.microsoft.com/office/powerpoint/2010/main" val="3984522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827F-9133-8A0F-4F7E-CF1F7CD4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Data Mining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0790C-9379-251B-E539-F66531BE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47D1D47-F002-4997-8673-3C2F20FE47EE}" type="slidenum">
              <a:rPr lang="de-AT" smtClean="0"/>
              <a:pPr/>
              <a:t>18</a:t>
            </a:fld>
            <a:endParaRPr lang="de-AT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F2378654-8ED4-66D7-DA51-B2A00E360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536" y="1600200"/>
            <a:ext cx="7467600" cy="5029200"/>
          </a:xfrm>
          <a:prstGeom prst="flowChartExtra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5D193A79-3A50-6970-DACA-EE26ADF1C51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6736" y="6019800"/>
            <a:ext cx="655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B82E4054-6E48-B47B-6312-1BB2AD01188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3936" y="5410200"/>
            <a:ext cx="563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6">
            <a:extLst>
              <a:ext uri="{FF2B5EF4-FFF2-40B4-BE49-F238E27FC236}">
                <a16:creationId xmlns:a16="http://schemas.microsoft.com/office/drawing/2014/main" id="{D9356B9D-D55D-8AC5-ECD8-A96CA68477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7336" y="4648200"/>
            <a:ext cx="457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7">
            <a:extLst>
              <a:ext uri="{FF2B5EF4-FFF2-40B4-BE49-F238E27FC236}">
                <a16:creationId xmlns:a16="http://schemas.microsoft.com/office/drawing/2014/main" id="{DEA55D71-6759-5216-7318-068366AE5D6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6936" y="3886200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8">
            <a:extLst>
              <a:ext uri="{FF2B5EF4-FFF2-40B4-BE49-F238E27FC236}">
                <a16:creationId xmlns:a16="http://schemas.microsoft.com/office/drawing/2014/main" id="{8845E843-230C-64FD-24F1-84E517D18B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6536" y="30480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9">
            <a:extLst>
              <a:ext uri="{FF2B5EF4-FFF2-40B4-BE49-F238E27FC236}">
                <a16:creationId xmlns:a16="http://schemas.microsoft.com/office/drawing/2014/main" id="{A77EC4F9-CB6F-5A99-FE05-F1D2ECCABC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90936" y="1600200"/>
            <a:ext cx="0" cy="502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0">
            <a:extLst>
              <a:ext uri="{FF2B5EF4-FFF2-40B4-BE49-F238E27FC236}">
                <a16:creationId xmlns:a16="http://schemas.microsoft.com/office/drawing/2014/main" id="{FB84AC2D-82DF-6D3A-4BC3-6DC6CD2C12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96736" y="1600200"/>
            <a:ext cx="0" cy="502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61FB1A03-0F3E-DE3F-A861-9291E3EF1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262" y="1662113"/>
            <a:ext cx="192087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Times New Roman" pitchFamily="18" charset="0"/>
              </a:rPr>
              <a:t>Increasing potential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Times New Roman" pitchFamily="18" charset="0"/>
              </a:rPr>
              <a:t>to support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Times New Roman" pitchFamily="18" charset="0"/>
              </a:rPr>
              <a:t>business decisions</a:t>
            </a:r>
          </a:p>
        </p:txBody>
      </p:sp>
      <p:sp>
        <p:nvSpPr>
          <p:cNvPr id="17" name="Text Box 12">
            <a:extLst>
              <a:ext uri="{FF2B5EF4-FFF2-40B4-BE49-F238E27FC236}">
                <a16:creationId xmlns:a16="http://schemas.microsoft.com/office/drawing/2014/main" id="{40C4513A-BA87-B341-D77A-362418E47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6124" y="2108200"/>
            <a:ext cx="1001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Times New Roman" pitchFamily="18" charset="0"/>
              </a:rPr>
              <a:t>End User</a:t>
            </a:r>
            <a:endParaRPr lang="en-US" altLang="en-US" sz="1600">
              <a:latin typeface="Times New Roman" pitchFamily="18" charset="0"/>
            </a:endParaRPr>
          </a:p>
        </p:txBody>
      </p:sp>
      <p:sp>
        <p:nvSpPr>
          <p:cNvPr id="18" name="Text Box 13">
            <a:extLst>
              <a:ext uri="{FF2B5EF4-FFF2-40B4-BE49-F238E27FC236}">
                <a16:creationId xmlns:a16="http://schemas.microsoft.com/office/drawing/2014/main" id="{B45FAF2B-0A0D-A371-B678-FE6E84677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9299" y="3098801"/>
            <a:ext cx="9525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Times New Roman" pitchFamily="18" charset="0"/>
              </a:rPr>
              <a:t>Business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Times New Roman" pitchFamily="18" charset="0"/>
              </a:rPr>
              <a:t>  Analyst</a:t>
            </a:r>
          </a:p>
        </p:txBody>
      </p:sp>
      <p:sp>
        <p:nvSpPr>
          <p:cNvPr id="19" name="Text Box 14">
            <a:extLst>
              <a:ext uri="{FF2B5EF4-FFF2-40B4-BE49-F238E27FC236}">
                <a16:creationId xmlns:a16="http://schemas.microsoft.com/office/drawing/2014/main" id="{AEA77A3C-8219-C5BD-F654-ACC3C22DC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8199" y="3937001"/>
            <a:ext cx="8556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Times New Roman" pitchFamily="18" charset="0"/>
              </a:rPr>
              <a:t>     Data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Times New Roman" pitchFamily="18" charset="0"/>
              </a:rPr>
              <a:t>Analyst</a:t>
            </a:r>
          </a:p>
        </p:txBody>
      </p:sp>
      <p:sp>
        <p:nvSpPr>
          <p:cNvPr id="20" name="Text Box 15">
            <a:extLst>
              <a:ext uri="{FF2B5EF4-FFF2-40B4-BE49-F238E27FC236}">
                <a16:creationId xmlns:a16="http://schemas.microsoft.com/office/drawing/2014/main" id="{628D318C-9E55-45C2-4F3B-A7D614BC8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0136" y="5842000"/>
            <a:ext cx="6111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Times New Roman" pitchFamily="18" charset="0"/>
              </a:rPr>
              <a:t>DBA</a:t>
            </a:r>
          </a:p>
        </p:txBody>
      </p:sp>
      <p:sp>
        <p:nvSpPr>
          <p:cNvPr id="21" name="Text Box 16">
            <a:extLst>
              <a:ext uri="{FF2B5EF4-FFF2-40B4-BE49-F238E27FC236}">
                <a16:creationId xmlns:a16="http://schemas.microsoft.com/office/drawing/2014/main" id="{46457A49-30DB-5DCC-5A0C-38CF1DBBD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3736" y="2330450"/>
            <a:ext cx="1219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Decision</a:t>
            </a:r>
            <a:r>
              <a:rPr lang="en-US" altLang="en-US" sz="1800"/>
              <a:t> </a:t>
            </a:r>
            <a:r>
              <a:rPr lang="en-US" altLang="en-US" sz="1800" b="1"/>
              <a:t>Making</a:t>
            </a:r>
          </a:p>
        </p:txBody>
      </p:sp>
      <p:sp>
        <p:nvSpPr>
          <p:cNvPr id="22" name="Text Box 17">
            <a:extLst>
              <a:ext uri="{FF2B5EF4-FFF2-40B4-BE49-F238E27FC236}">
                <a16:creationId xmlns:a16="http://schemas.microsoft.com/office/drawing/2014/main" id="{98E45A5F-CDBD-31B2-8AFA-DC6BD2AF9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0336" y="3144839"/>
            <a:ext cx="2279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Data Visualization</a:t>
            </a:r>
          </a:p>
        </p:txBody>
      </p:sp>
      <p:sp>
        <p:nvSpPr>
          <p:cNvPr id="23" name="Text Box 18">
            <a:extLst>
              <a:ext uri="{FF2B5EF4-FFF2-40B4-BE49-F238E27FC236}">
                <a16:creationId xmlns:a16="http://schemas.microsoft.com/office/drawing/2014/main" id="{B4DB7EE5-3FEE-BAF5-C3F6-4A9698DC2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4136" y="3505201"/>
            <a:ext cx="2578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i="1">
                <a:latin typeface="Times New Roman" pitchFamily="18" charset="0"/>
              </a:rPr>
              <a:t>Visualization Techniques</a:t>
            </a:r>
          </a:p>
        </p:txBody>
      </p:sp>
      <p:sp>
        <p:nvSpPr>
          <p:cNvPr id="24" name="Text Box 19">
            <a:extLst>
              <a:ext uri="{FF2B5EF4-FFF2-40B4-BE49-F238E27FC236}">
                <a16:creationId xmlns:a16="http://schemas.microsoft.com/office/drawing/2014/main" id="{1C828BE3-2916-E79D-A973-934F1A6C9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0736" y="4002088"/>
            <a:ext cx="3810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/>
              <a:t>Data Mining</a:t>
            </a:r>
            <a:endParaRPr lang="en-US" altLang="en-US" sz="1800" b="1" dirty="0">
              <a:solidFill>
                <a:schemeClr val="bg1"/>
              </a:solidFill>
            </a:endParaRPr>
          </a:p>
        </p:txBody>
      </p:sp>
      <p:sp>
        <p:nvSpPr>
          <p:cNvPr id="25" name="Text Box 21">
            <a:extLst>
              <a:ext uri="{FF2B5EF4-FFF2-40B4-BE49-F238E27FC236}">
                <a16:creationId xmlns:a16="http://schemas.microsoft.com/office/drawing/2014/main" id="{C8CA3A90-3B29-C4A6-F9B6-B6EB216C6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2137" y="4906963"/>
            <a:ext cx="3228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/>
              <a:t>Basic Data Analysis</a:t>
            </a:r>
          </a:p>
        </p:txBody>
      </p:sp>
      <p:sp>
        <p:nvSpPr>
          <p:cNvPr id="26" name="Text Box 24">
            <a:extLst>
              <a:ext uri="{FF2B5EF4-FFF2-40B4-BE49-F238E27FC236}">
                <a16:creationId xmlns:a16="http://schemas.microsoft.com/office/drawing/2014/main" id="{1BFBB28B-8A87-FA5E-56C5-E1B4635D0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9412" y="5519738"/>
            <a:ext cx="2435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Data Preprocessing</a:t>
            </a: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77680E9F-50C4-5E53-B1F1-ABEEC2D6F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8936" y="5943601"/>
            <a:ext cx="16970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Data Sources</a:t>
            </a:r>
            <a:endParaRPr lang="en-US" altLang="en-US" sz="1800" b="1">
              <a:solidFill>
                <a:schemeClr val="bg1"/>
              </a:solidFill>
            </a:endParaRPr>
          </a:p>
        </p:txBody>
      </p:sp>
      <p:sp>
        <p:nvSpPr>
          <p:cNvPr id="28" name="Line 27">
            <a:extLst>
              <a:ext uri="{FF2B5EF4-FFF2-40B4-BE49-F238E27FC236}">
                <a16:creationId xmlns:a16="http://schemas.microsoft.com/office/drawing/2014/main" id="{5DF79F2C-6F5E-13BF-66E6-D69E71BEB62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4736" y="6629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52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827F-9133-8A0F-4F7E-CF1F7CD4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Process: A Typical View from 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0790C-9379-251B-E539-F66531BE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47D1D47-F002-4997-8673-3C2F20FE47EE}" type="slidenum">
              <a:rPr lang="de-AT" smtClean="0"/>
              <a:pPr/>
              <a:t>19</a:t>
            </a:fld>
            <a:endParaRPr lang="de-AT"/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02569680-EB52-5C94-1D8F-199240BA16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8264" y="2873896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14F3ABE1-5419-F476-D71E-0CAF8E3E83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67464" y="2873896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17">
            <a:extLst>
              <a:ext uri="{FF2B5EF4-FFF2-40B4-BE49-F238E27FC236}">
                <a16:creationId xmlns:a16="http://schemas.microsoft.com/office/drawing/2014/main" id="{A3F751EA-3E0B-D431-6B7D-652DBDFFD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464" y="2662759"/>
            <a:ext cx="1435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Input Data</a:t>
            </a:r>
            <a:endParaRPr lang="en-US" altLang="en-US" sz="1600"/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BB04D8BA-566A-FEC0-D119-8BF3D0116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464" y="2492896"/>
            <a:ext cx="914400" cy="1066800"/>
          </a:xfrm>
          <a:prstGeom prst="rect">
            <a:avLst/>
          </a:prstGeom>
          <a:solidFill>
            <a:srgbClr val="00CC66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CC66"/>
            </a:extrusionClr>
          </a:sp3d>
        </p:spPr>
        <p:txBody>
          <a:bodyPr wrap="none" anchor="ctr">
            <a:flatTx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6A16C4D0-2864-BF46-E2FA-AD36A7B20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1864" y="2492896"/>
            <a:ext cx="914400" cy="1066800"/>
          </a:xfrm>
          <a:prstGeom prst="rect">
            <a:avLst/>
          </a:prstGeom>
          <a:solidFill>
            <a:srgbClr val="00CC66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CC66"/>
            </a:extrusionClr>
          </a:sp3d>
        </p:spPr>
        <p:txBody>
          <a:bodyPr wrap="none" anchor="ctr">
            <a:flatTx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</p:txBody>
      </p:sp>
      <p:sp>
        <p:nvSpPr>
          <p:cNvPr id="31" name="WordArt 29">
            <a:extLst>
              <a:ext uri="{FF2B5EF4-FFF2-40B4-BE49-F238E27FC236}">
                <a16:creationId xmlns:a16="http://schemas.microsoft.com/office/drawing/2014/main" id="{354054E0-2C6B-BC68-415F-FC7528BB3ED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823813">
            <a:off x="8300865" y="2188096"/>
            <a:ext cx="1743075" cy="12954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76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4560000" scaled="1"/>
                </a:gradFill>
                <a:latin typeface="Impact"/>
              </a:rPr>
              <a:t>Pattern</a:t>
            </a:r>
          </a:p>
          <a:p>
            <a:pPr algn="ctr"/>
            <a:r>
              <a:rPr lang="en-US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4560000" scaled="1"/>
                </a:gradFill>
                <a:latin typeface="Impact"/>
              </a:rPr>
              <a:t>Information</a:t>
            </a:r>
          </a:p>
          <a:p>
            <a:pPr algn="ctr"/>
            <a:r>
              <a:rPr lang="en-US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4560000" scaled="1"/>
                </a:gradFill>
                <a:latin typeface="Impact"/>
              </a:rPr>
              <a:t>Knowledge</a:t>
            </a:r>
          </a:p>
        </p:txBody>
      </p:sp>
      <p:sp>
        <p:nvSpPr>
          <p:cNvPr id="32" name="Text Box 32">
            <a:extLst>
              <a:ext uri="{FF2B5EF4-FFF2-40B4-BE49-F238E27FC236}">
                <a16:creationId xmlns:a16="http://schemas.microsoft.com/office/drawing/2014/main" id="{5D95313A-1A74-870F-C17E-C1BDC7229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7564" y="2592627"/>
            <a:ext cx="1295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chemeClr val="hlink"/>
                </a:solidFill>
              </a:rPr>
              <a:t>Data Mining</a:t>
            </a:r>
          </a:p>
        </p:txBody>
      </p:sp>
      <p:sp>
        <p:nvSpPr>
          <p:cNvPr id="33" name="Text Box 44">
            <a:extLst>
              <a:ext uri="{FF2B5EF4-FFF2-40B4-BE49-F238E27FC236}">
                <a16:creationId xmlns:a16="http://schemas.microsoft.com/office/drawing/2014/main" id="{FD4A70A2-2B4F-6997-3AAE-C172DB437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6864" y="2661171"/>
            <a:ext cx="1447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400" b="1"/>
              <a:t>Data Pre-Processing</a:t>
            </a:r>
          </a:p>
        </p:txBody>
      </p:sp>
      <p:sp>
        <p:nvSpPr>
          <p:cNvPr id="34" name="Line 45">
            <a:extLst>
              <a:ext uri="{FF2B5EF4-FFF2-40B4-BE49-F238E27FC236}">
                <a16:creationId xmlns:a16="http://schemas.microsoft.com/office/drawing/2014/main" id="{C13EC534-C86F-A8AC-9CD4-5181706C57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38464" y="2873896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Line 46">
            <a:extLst>
              <a:ext uri="{FF2B5EF4-FFF2-40B4-BE49-F238E27FC236}">
                <a16:creationId xmlns:a16="http://schemas.microsoft.com/office/drawing/2014/main" id="{B5976645-BDE0-4C71-E1F8-3AEC45C2F7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1064" y="2873896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Rectangle 47">
            <a:extLst>
              <a:ext uri="{FF2B5EF4-FFF2-40B4-BE49-F238E27FC236}">
                <a16:creationId xmlns:a16="http://schemas.microsoft.com/office/drawing/2014/main" id="{95F50807-378F-CF6A-FC90-47786D007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4464" y="2492896"/>
            <a:ext cx="990600" cy="1066800"/>
          </a:xfrm>
          <a:prstGeom prst="rect">
            <a:avLst/>
          </a:prstGeom>
          <a:solidFill>
            <a:srgbClr val="00CC66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CC66"/>
            </a:extrusionClr>
          </a:sp3d>
        </p:spPr>
        <p:txBody>
          <a:bodyPr wrap="none" anchor="ctr">
            <a:flatTx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</p:txBody>
      </p:sp>
      <p:sp>
        <p:nvSpPr>
          <p:cNvPr id="37" name="Text Box 48">
            <a:extLst>
              <a:ext uri="{FF2B5EF4-FFF2-40B4-BE49-F238E27FC236}">
                <a16:creationId xmlns:a16="http://schemas.microsoft.com/office/drawing/2014/main" id="{93EB5317-300D-B0EC-9F91-9686E4158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8264" y="2597672"/>
            <a:ext cx="1295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/>
              <a:t>Post-Processing</a:t>
            </a:r>
          </a:p>
        </p:txBody>
      </p:sp>
      <p:grpSp>
        <p:nvGrpSpPr>
          <p:cNvPr id="38" name="Group 52">
            <a:extLst>
              <a:ext uri="{FF2B5EF4-FFF2-40B4-BE49-F238E27FC236}">
                <a16:creationId xmlns:a16="http://schemas.microsoft.com/office/drawing/2014/main" id="{A4066D44-799A-5280-1F77-C37224804793}"/>
              </a:ext>
            </a:extLst>
          </p:cNvPr>
          <p:cNvGrpSpPr>
            <a:grpSpLocks/>
          </p:cNvGrpSpPr>
          <p:nvPr/>
        </p:nvGrpSpPr>
        <p:grpSpPr bwMode="auto">
          <a:xfrm>
            <a:off x="1747664" y="4397898"/>
            <a:ext cx="2362200" cy="1157288"/>
            <a:chOff x="288" y="2880"/>
            <a:chExt cx="1488" cy="729"/>
          </a:xfrm>
        </p:grpSpPr>
        <p:sp>
          <p:nvSpPr>
            <p:cNvPr id="39" name="Rectangle 50">
              <a:extLst>
                <a:ext uri="{FF2B5EF4-FFF2-40B4-BE49-F238E27FC236}">
                  <a16:creationId xmlns:a16="http://schemas.microsoft.com/office/drawing/2014/main" id="{6A344AED-999E-B184-1AAD-9F51AB32A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880"/>
              <a:ext cx="1344" cy="7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/>
            </a:p>
          </p:txBody>
        </p:sp>
        <p:sp>
          <p:nvSpPr>
            <p:cNvPr id="40" name="Text Box 51">
              <a:extLst>
                <a:ext uri="{FF2B5EF4-FFF2-40B4-BE49-F238E27FC236}">
                  <a16:creationId xmlns:a16="http://schemas.microsoft.com/office/drawing/2014/main" id="{B04C1729-AD7C-ACBA-D488-C0371C2C94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943"/>
              <a:ext cx="1488" cy="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600"/>
                <a:t>Data integration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600"/>
                <a:t>Normalization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600"/>
                <a:t>Feature selection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600"/>
                <a:t>Dimension reduction</a:t>
              </a:r>
            </a:p>
          </p:txBody>
        </p:sp>
      </p:grpSp>
      <p:sp>
        <p:nvSpPr>
          <p:cNvPr id="41" name="Rectangle 54">
            <a:extLst>
              <a:ext uri="{FF2B5EF4-FFF2-40B4-BE49-F238E27FC236}">
                <a16:creationId xmlns:a16="http://schemas.microsoft.com/office/drawing/2014/main" id="{F6BE59C7-D5B5-8528-3B33-6A5BD6450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2264" y="4397896"/>
            <a:ext cx="2362200" cy="152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</p:txBody>
      </p:sp>
      <p:sp>
        <p:nvSpPr>
          <p:cNvPr id="42" name="Text Box 55">
            <a:extLst>
              <a:ext uri="{FF2B5EF4-FFF2-40B4-BE49-F238E27FC236}">
                <a16:creationId xmlns:a16="http://schemas.microsoft.com/office/drawing/2014/main" id="{7AE31A89-030E-4BFA-747F-513D5F6B1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2264" y="4474096"/>
            <a:ext cx="2438400" cy="145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/>
              <a:t>Pattern discovery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/>
              <a:t>Association &amp; correlation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/>
              <a:t>Classification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/>
              <a:t>Clustering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/>
              <a:t>Outlier analysis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/>
              <a:t>… … … …</a:t>
            </a:r>
          </a:p>
        </p:txBody>
      </p:sp>
      <p:grpSp>
        <p:nvGrpSpPr>
          <p:cNvPr id="43" name="Group 56">
            <a:extLst>
              <a:ext uri="{FF2B5EF4-FFF2-40B4-BE49-F238E27FC236}">
                <a16:creationId xmlns:a16="http://schemas.microsoft.com/office/drawing/2014/main" id="{5655E7F9-51B2-1E16-D6F7-A56A9DC49380}"/>
              </a:ext>
            </a:extLst>
          </p:cNvPr>
          <p:cNvGrpSpPr>
            <a:grpSpLocks/>
          </p:cNvGrpSpPr>
          <p:nvPr/>
        </p:nvGrpSpPr>
        <p:grpSpPr bwMode="auto">
          <a:xfrm>
            <a:off x="7081664" y="4397896"/>
            <a:ext cx="2362200" cy="1143000"/>
            <a:chOff x="288" y="2880"/>
            <a:chExt cx="1488" cy="720"/>
          </a:xfrm>
        </p:grpSpPr>
        <p:sp>
          <p:nvSpPr>
            <p:cNvPr id="44" name="Rectangle 57">
              <a:extLst>
                <a:ext uri="{FF2B5EF4-FFF2-40B4-BE49-F238E27FC236}">
                  <a16:creationId xmlns:a16="http://schemas.microsoft.com/office/drawing/2014/main" id="{53968FE1-C3EE-2020-0AA1-445AA1178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880"/>
              <a:ext cx="1344" cy="7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/>
            </a:p>
          </p:txBody>
        </p:sp>
        <p:sp>
          <p:nvSpPr>
            <p:cNvPr id="45" name="Text Box 58">
              <a:extLst>
                <a:ext uri="{FF2B5EF4-FFF2-40B4-BE49-F238E27FC236}">
                  <a16:creationId xmlns:a16="http://schemas.microsoft.com/office/drawing/2014/main" id="{03738B6C-434E-0536-DC06-E787E85026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943"/>
              <a:ext cx="1488" cy="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600" dirty="0"/>
                <a:t>Result evaluation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600" dirty="0"/>
                <a:t>Pattern interpretation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600" dirty="0"/>
                <a:t>Outcome visualization</a:t>
              </a:r>
            </a:p>
          </p:txBody>
        </p:sp>
      </p:grpSp>
      <p:sp>
        <p:nvSpPr>
          <p:cNvPr id="46" name="AutoShape 62">
            <a:extLst>
              <a:ext uri="{FF2B5EF4-FFF2-40B4-BE49-F238E27FC236}">
                <a16:creationId xmlns:a16="http://schemas.microsoft.com/office/drawing/2014/main" id="{C2FA798A-688D-EF49-EC49-FAE56B89C4EF}"/>
              </a:ext>
            </a:extLst>
          </p:cNvPr>
          <p:cNvSpPr>
            <a:spLocks noChangeArrowheads="1"/>
          </p:cNvSpPr>
          <p:nvPr/>
        </p:nvSpPr>
        <p:spPr bwMode="auto">
          <a:xfrm rot="-10256010">
            <a:off x="3043064" y="3331096"/>
            <a:ext cx="304800" cy="990600"/>
          </a:xfrm>
          <a:prstGeom prst="curvedLeftArrow">
            <a:avLst>
              <a:gd name="adj1" fmla="val 65000"/>
              <a:gd name="adj2" fmla="val 130000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</p:txBody>
      </p:sp>
      <p:sp>
        <p:nvSpPr>
          <p:cNvPr id="47" name="AutoShape 63">
            <a:extLst>
              <a:ext uri="{FF2B5EF4-FFF2-40B4-BE49-F238E27FC236}">
                <a16:creationId xmlns:a16="http://schemas.microsoft.com/office/drawing/2014/main" id="{6F6D47F2-3E29-3B9B-C1F4-6E57C781DB0F}"/>
              </a:ext>
            </a:extLst>
          </p:cNvPr>
          <p:cNvSpPr>
            <a:spLocks noChangeArrowheads="1"/>
          </p:cNvSpPr>
          <p:nvPr/>
        </p:nvSpPr>
        <p:spPr bwMode="auto">
          <a:xfrm rot="-10256010">
            <a:off x="4871864" y="3331096"/>
            <a:ext cx="304800" cy="990600"/>
          </a:xfrm>
          <a:prstGeom prst="curvedLeftArrow">
            <a:avLst>
              <a:gd name="adj1" fmla="val 65000"/>
              <a:gd name="adj2" fmla="val 130000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</p:txBody>
      </p:sp>
      <p:sp>
        <p:nvSpPr>
          <p:cNvPr id="48" name="AutoShape 64">
            <a:extLst>
              <a:ext uri="{FF2B5EF4-FFF2-40B4-BE49-F238E27FC236}">
                <a16:creationId xmlns:a16="http://schemas.microsoft.com/office/drawing/2014/main" id="{A3AF7173-3945-69B9-D311-C66DD0926C34}"/>
              </a:ext>
            </a:extLst>
          </p:cNvPr>
          <p:cNvSpPr>
            <a:spLocks noChangeArrowheads="1"/>
          </p:cNvSpPr>
          <p:nvPr/>
        </p:nvSpPr>
        <p:spPr bwMode="auto">
          <a:xfrm rot="-10256010">
            <a:off x="7005464" y="3331096"/>
            <a:ext cx="304800" cy="990600"/>
          </a:xfrm>
          <a:prstGeom prst="curvedLeftArrow">
            <a:avLst>
              <a:gd name="adj1" fmla="val 65000"/>
              <a:gd name="adj2" fmla="val 130000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2683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888BC-EB1F-2977-529C-96E1E55D1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from Holy Quran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74125-AEE4-0D9C-0EE5-F0A4C11ED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47D1D47-F002-4997-8673-3C2F20FE47EE}" type="slidenum">
              <a:rPr lang="de-AT" smtClean="0"/>
              <a:pPr/>
              <a:t>2</a:t>
            </a:fld>
            <a:endParaRPr lang="de-AT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8B3FC20-5FCF-862D-18B3-D8AEAEC39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700808"/>
            <a:ext cx="7992888" cy="44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6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827F-9133-8A0F-4F7E-CF1F7CD4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Mining: On What Data?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0790C-9379-251B-E539-F66531BE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47D1D47-F002-4997-8673-3C2F20FE47EE}" type="slidenum">
              <a:rPr lang="de-AT" smtClean="0"/>
              <a:pPr/>
              <a:t>20</a:t>
            </a:fld>
            <a:endParaRPr lang="de-AT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C17EB86-C934-ED4E-145F-2ADBA0F8D37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5141168"/>
          </a:xfrm>
        </p:spPr>
        <p:txBody>
          <a:bodyPr>
            <a:norm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en-US" sz="1600" b="1" dirty="0"/>
              <a:t>Database-oriented data sets and applications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1600" dirty="0"/>
              <a:t>Relational database, data warehouse, transactional database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1600" b="1" dirty="0"/>
              <a:t>Advanced data sets and advanced applications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1600" dirty="0"/>
              <a:t>Text Datasets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1600" dirty="0"/>
              <a:t>Time-series data, temporal data,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1600" dirty="0"/>
              <a:t>Sequence data (incl. bio-sequences)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1600" dirty="0"/>
              <a:t>Graphs, social networks and multi-linked data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1600" dirty="0"/>
              <a:t>Object-relational databases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1600" dirty="0"/>
              <a:t>Heterogeneous databases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1600" dirty="0"/>
              <a:t>Multimedia database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1600" dirty="0"/>
              <a:t>The World-Wide Web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1600" dirty="0"/>
              <a:t>Social Web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1600" dirty="0" err="1"/>
              <a:t>BigData</a:t>
            </a: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35106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827F-9133-8A0F-4F7E-CF1F7CD4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 into Advanced 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0790C-9379-251B-E539-F66531BE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47D1D47-F002-4997-8673-3C2F20FE47EE}" type="slidenum">
              <a:rPr lang="de-AT" smtClean="0"/>
              <a:pPr/>
              <a:t>21</a:t>
            </a:fld>
            <a:endParaRPr lang="de-AT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C17EB86-C934-ED4E-145F-2ADBA0F8D37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Google’s DeepMind Lab</a:t>
            </a:r>
          </a:p>
          <a:p>
            <a:pPr lvl="1"/>
            <a:r>
              <a:rPr lang="en-US" altLang="en-US" dirty="0"/>
              <a:t>A Deep and Advanced Analysis of Data Mining</a:t>
            </a:r>
          </a:p>
          <a:p>
            <a:pPr lvl="1"/>
            <a:r>
              <a:rPr lang="en-US" altLang="en-US" dirty="0"/>
              <a:t>https://deepmind.com/</a:t>
            </a:r>
          </a:p>
          <a:p>
            <a:r>
              <a:rPr lang="en-US" altLang="en-US" dirty="0"/>
              <a:t>IBM Watson</a:t>
            </a:r>
          </a:p>
          <a:p>
            <a:pPr lvl="1"/>
            <a:r>
              <a:rPr lang="en-US" altLang="en-US" dirty="0"/>
              <a:t>Do your Work Best with IBM WATSON</a:t>
            </a:r>
          </a:p>
          <a:p>
            <a:pPr lvl="1"/>
            <a:r>
              <a:rPr lang="en-US" altLang="en-US" dirty="0">
                <a:hlinkClick r:id="rId2"/>
              </a:rPr>
              <a:t>https://www.ibm.com/watson/</a:t>
            </a:r>
            <a:endParaRPr lang="en-US" altLang="en-US" dirty="0"/>
          </a:p>
          <a:p>
            <a:r>
              <a:rPr lang="en-US" altLang="en-US" dirty="0" err="1"/>
              <a:t>DeepLearning</a:t>
            </a:r>
            <a:endParaRPr lang="en-US" altLang="en-US" dirty="0"/>
          </a:p>
          <a:p>
            <a:pPr lvl="1"/>
            <a:r>
              <a:rPr lang="en-US" altLang="en-US" dirty="0"/>
              <a:t>A comprehensive computation using Data Mining</a:t>
            </a:r>
          </a:p>
          <a:p>
            <a:pPr lvl="1"/>
            <a:r>
              <a:rPr lang="en-US" altLang="en-US" dirty="0">
                <a:hlinkClick r:id="rId3"/>
              </a:rPr>
              <a:t>http://deeplearning.net/</a:t>
            </a:r>
            <a:endParaRPr lang="en-US" altLang="en-US" dirty="0"/>
          </a:p>
          <a:p>
            <a:pPr lvl="1"/>
            <a:r>
              <a:rPr lang="en-US" altLang="en-US" dirty="0"/>
              <a:t>Top 15 Deep Learning Software of 2017</a:t>
            </a:r>
          </a:p>
          <a:p>
            <a:pPr lvl="1"/>
            <a:r>
              <a:rPr lang="en-US" altLang="en-US" dirty="0">
                <a:hlinkClick r:id="rId4"/>
              </a:rPr>
              <a:t>https://www.predictiveanalyticstoday.com/deep-learning-software-libraries/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11671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827F-9133-8A0F-4F7E-CF1F7CD4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have any interest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0790C-9379-251B-E539-F66531BE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47D1D47-F002-4997-8673-3C2F20FE47EE}" type="slidenum">
              <a:rPr lang="de-AT" smtClean="0"/>
              <a:pPr/>
              <a:t>22</a:t>
            </a:fld>
            <a:endParaRPr lang="de-AT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C17EB86-C934-ED4E-145F-2ADBA0F8D37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>
            <a:normAutofit/>
          </a:bodyPr>
          <a:lstStyle/>
          <a:p>
            <a:r>
              <a:rPr lang="en-US" altLang="en-US" dirty="0"/>
              <a:t>What is the source of Interest</a:t>
            </a:r>
          </a:p>
          <a:p>
            <a:pPr lvl="1"/>
            <a:r>
              <a:rPr lang="en-US" altLang="en-US" dirty="0"/>
              <a:t>Motivation?</a:t>
            </a:r>
          </a:p>
          <a:p>
            <a:pPr lvl="1"/>
            <a:r>
              <a:rPr lang="en-US" altLang="en-US" dirty="0"/>
              <a:t>Reason</a:t>
            </a:r>
          </a:p>
          <a:p>
            <a:r>
              <a:rPr lang="en-US" altLang="en-US" dirty="0"/>
              <a:t>My Interest is PREDICTION (for instance)</a:t>
            </a:r>
          </a:p>
        </p:txBody>
      </p:sp>
    </p:spTree>
    <p:extLst>
      <p:ext uri="{BB962C8B-B14F-4D97-AF65-F5344CB8AC3E}">
        <p14:creationId xmlns:p14="http://schemas.microsoft.com/office/powerpoint/2010/main" val="902093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827F-9133-8A0F-4F7E-CF1F7CD4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0790C-9379-251B-E539-F66531BE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47D1D47-F002-4997-8673-3C2F20FE47EE}" type="slidenum">
              <a:rPr lang="de-AT" smtClean="0"/>
              <a:pPr/>
              <a:t>23</a:t>
            </a:fld>
            <a:endParaRPr lang="de-AT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C17EB86-C934-ED4E-145F-2ADBA0F8D37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11200" y="1772816"/>
            <a:ext cx="10871200" cy="449580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sz="3200" b="1" dirty="0">
                <a:latin typeface="Trebuchet MS" pitchFamily="34" charset="0"/>
              </a:rPr>
              <a:t>Predicting the Risk of Chronic </a:t>
            </a:r>
            <a:r>
              <a:rPr lang="en-US" altLang="en-US" sz="3200" b="1" dirty="0">
                <a:solidFill>
                  <a:srgbClr val="FF0000"/>
                </a:solidFill>
                <a:latin typeface="Trebuchet MS" pitchFamily="34" charset="0"/>
              </a:rPr>
              <a:t>Disease</a:t>
            </a:r>
            <a:r>
              <a:rPr lang="en-US" altLang="en-US" sz="3200" b="1" dirty="0">
                <a:latin typeface="Trebuchet MS" pitchFamily="34" charset="0"/>
              </a:rPr>
              <a:t>: A Framework Based on Graph Theory and Social Network Analysis</a:t>
            </a:r>
          </a:p>
          <a:p>
            <a:endParaRPr lang="en-US" altLang="en-US" sz="3200" b="1" dirty="0">
              <a:latin typeface="Trebuchet MS" pitchFamily="34" charset="0"/>
            </a:endParaRPr>
          </a:p>
          <a:p>
            <a:r>
              <a:rPr lang="en-US" altLang="en-US" sz="3200" b="1" dirty="0">
                <a:latin typeface="Trebuchet MS" pitchFamily="34" charset="0"/>
              </a:rPr>
              <a:t>Every team deserves a second chance: an extended study on predicting </a:t>
            </a:r>
            <a:r>
              <a:rPr lang="en-US" altLang="en-US" sz="3200" b="1" dirty="0">
                <a:solidFill>
                  <a:srgbClr val="FF0000"/>
                </a:solidFill>
                <a:latin typeface="Trebuchet MS" pitchFamily="34" charset="0"/>
              </a:rPr>
              <a:t>team performance</a:t>
            </a:r>
            <a:r>
              <a:rPr lang="en-US" altLang="en-US" sz="3200" b="1" dirty="0">
                <a:latin typeface="Trebuchet MS" pitchFamily="34" charset="0"/>
              </a:rPr>
              <a:t>.</a:t>
            </a:r>
          </a:p>
          <a:p>
            <a:endParaRPr lang="en-US" altLang="en-US" sz="3200" b="1" dirty="0">
              <a:latin typeface="Trebuchet MS" pitchFamily="34" charset="0"/>
            </a:endParaRPr>
          </a:p>
          <a:p>
            <a:r>
              <a:rPr lang="en-US" altLang="en-US" sz="3200" b="1" dirty="0">
                <a:latin typeface="Trebuchet MS" pitchFamily="34" charset="0"/>
              </a:rPr>
              <a:t>Predicting of </a:t>
            </a:r>
            <a:r>
              <a:rPr lang="en-US" altLang="en-US" sz="3200" b="1" dirty="0">
                <a:solidFill>
                  <a:srgbClr val="FF0000"/>
                </a:solidFill>
                <a:latin typeface="Trebuchet MS" pitchFamily="34" charset="0"/>
              </a:rPr>
              <a:t>Job Failure </a:t>
            </a:r>
            <a:r>
              <a:rPr lang="en-US" altLang="en-US" sz="3200" b="1" dirty="0">
                <a:latin typeface="Trebuchet MS" pitchFamily="34" charset="0"/>
              </a:rPr>
              <a:t>in Compute Cloud Based on Online Extreme Learning Machine: A Comparative Study.</a:t>
            </a:r>
          </a:p>
          <a:p>
            <a:endParaRPr lang="en-US" altLang="en-US" sz="3200" b="1" dirty="0">
              <a:latin typeface="Trebuchet MS" pitchFamily="34" charset="0"/>
            </a:endParaRPr>
          </a:p>
          <a:p>
            <a:r>
              <a:rPr lang="en-US" altLang="en-US" sz="3200" b="1" dirty="0">
                <a:latin typeface="Trebuchet MS" pitchFamily="34" charset="0"/>
              </a:rPr>
              <a:t>Predicting Patient </a:t>
            </a:r>
            <a:r>
              <a:rPr lang="en-US" altLang="en-US" sz="3200" b="1" dirty="0">
                <a:solidFill>
                  <a:srgbClr val="FF0000"/>
                </a:solidFill>
                <a:latin typeface="Trebuchet MS" pitchFamily="34" charset="0"/>
              </a:rPr>
              <a:t>Hospitalization</a:t>
            </a:r>
            <a:r>
              <a:rPr lang="en-US" altLang="en-US" sz="3200" b="1" dirty="0">
                <a:latin typeface="Trebuchet MS" pitchFamily="34" charset="0"/>
              </a:rPr>
              <a:t> after Emergency Readmission</a:t>
            </a:r>
          </a:p>
          <a:p>
            <a:endParaRPr lang="en-US" altLang="en-US" sz="3200" b="1" dirty="0">
              <a:latin typeface="Trebuchet MS" pitchFamily="34" charset="0"/>
            </a:endParaRPr>
          </a:p>
          <a:p>
            <a:r>
              <a:rPr lang="en-US" altLang="en-US" sz="3200" b="1" dirty="0">
                <a:latin typeface="Trebuchet MS" pitchFamily="34" charset="0"/>
              </a:rPr>
              <a:t>Predicting </a:t>
            </a:r>
            <a:r>
              <a:rPr lang="en-US" altLang="en-US" sz="3200" b="1" dirty="0">
                <a:solidFill>
                  <a:srgbClr val="FF0000"/>
                </a:solidFill>
                <a:latin typeface="Trebuchet MS" pitchFamily="34" charset="0"/>
              </a:rPr>
              <a:t>computer proficiency </a:t>
            </a:r>
            <a:r>
              <a:rPr lang="en-US" altLang="en-US" sz="3200" b="1" dirty="0">
                <a:latin typeface="Trebuchet MS" pitchFamily="34" charset="0"/>
              </a:rPr>
              <a:t>in older adults.</a:t>
            </a:r>
            <a:endParaRPr lang="en-US" altLang="en-US" sz="3200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359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827F-9133-8A0F-4F7E-CF1F7CD4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0790C-9379-251B-E539-F66531BE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47D1D47-F002-4997-8673-3C2F20FE47EE}" type="slidenum">
              <a:rPr lang="de-AT" smtClean="0"/>
              <a:pPr/>
              <a:t>24</a:t>
            </a:fld>
            <a:endParaRPr lang="de-AT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C17EB86-C934-ED4E-145F-2ADBA0F8D37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11200" y="1772816"/>
            <a:ext cx="10871200" cy="449580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sz="3200" b="1" dirty="0">
                <a:latin typeface="Trebuchet MS" pitchFamily="34" charset="0"/>
              </a:rPr>
              <a:t>Predicting </a:t>
            </a:r>
            <a:r>
              <a:rPr lang="en-US" altLang="en-US" sz="3200" b="1" dirty="0">
                <a:solidFill>
                  <a:srgbClr val="FF0000"/>
                </a:solidFill>
                <a:latin typeface="Trebuchet MS" pitchFamily="34" charset="0"/>
              </a:rPr>
              <a:t>epileptic seizures </a:t>
            </a:r>
            <a:r>
              <a:rPr lang="en-US" altLang="en-US" sz="3200" b="1" dirty="0">
                <a:latin typeface="Trebuchet MS" pitchFamily="34" charset="0"/>
              </a:rPr>
              <a:t>from scalp EEG based on attractor state analysis.</a:t>
            </a:r>
          </a:p>
          <a:p>
            <a:endParaRPr lang="en-US" altLang="en-US" sz="3200" b="1" dirty="0">
              <a:latin typeface="Trebuchet MS" pitchFamily="34" charset="0"/>
            </a:endParaRPr>
          </a:p>
          <a:p>
            <a:r>
              <a:rPr lang="en-US" altLang="en-US" sz="3200" b="1" dirty="0">
                <a:latin typeface="Trebuchet MS" pitchFamily="34" charset="0"/>
              </a:rPr>
              <a:t>Predicting long-term </a:t>
            </a:r>
            <a:r>
              <a:rPr lang="en-US" altLang="en-US" sz="3200" b="1" dirty="0">
                <a:solidFill>
                  <a:srgbClr val="FF0000"/>
                </a:solidFill>
                <a:latin typeface="Trebuchet MS" pitchFamily="34" charset="0"/>
              </a:rPr>
              <a:t>product ratings </a:t>
            </a:r>
            <a:r>
              <a:rPr lang="en-US" altLang="en-US" sz="3200" b="1" dirty="0">
                <a:latin typeface="Trebuchet MS" pitchFamily="34" charset="0"/>
              </a:rPr>
              <a:t>based on few early ratings and user base analysis. </a:t>
            </a:r>
          </a:p>
          <a:p>
            <a:endParaRPr lang="en-US" altLang="en-US" sz="3200" b="1" dirty="0">
              <a:latin typeface="Trebuchet MS" pitchFamily="34" charset="0"/>
            </a:endParaRPr>
          </a:p>
          <a:p>
            <a:r>
              <a:rPr lang="en-US" altLang="en-US" sz="3200" b="1" dirty="0">
                <a:latin typeface="Trebuchet MS" pitchFamily="34" charset="0"/>
              </a:rPr>
              <a:t>Predicting </a:t>
            </a:r>
            <a:r>
              <a:rPr lang="en-US" altLang="en-US" sz="3200" b="1" dirty="0">
                <a:solidFill>
                  <a:srgbClr val="FF0000"/>
                </a:solidFill>
                <a:latin typeface="Trebuchet MS" pitchFamily="34" charset="0"/>
              </a:rPr>
              <a:t>user behavior </a:t>
            </a:r>
            <a:r>
              <a:rPr lang="en-US" altLang="en-US" sz="3200" b="1" dirty="0">
                <a:latin typeface="Trebuchet MS" pitchFamily="34" charset="0"/>
              </a:rPr>
              <a:t>in electronic markets based on personality-mining in large online social networks - A personality-based product recommender framework. </a:t>
            </a:r>
          </a:p>
          <a:p>
            <a:endParaRPr lang="en-US" altLang="en-US" sz="3200" b="1" dirty="0">
              <a:latin typeface="Trebuchet MS" pitchFamily="34" charset="0"/>
            </a:endParaRPr>
          </a:p>
          <a:p>
            <a:r>
              <a:rPr lang="en-US" altLang="en-US" sz="3200" b="1" dirty="0">
                <a:latin typeface="Trebuchet MS" pitchFamily="34" charset="0"/>
              </a:rPr>
              <a:t>Use of freely available datasets and Data Mining methods in predicting </a:t>
            </a:r>
            <a:r>
              <a:rPr lang="en-US" altLang="en-US" sz="3200" b="1" dirty="0">
                <a:solidFill>
                  <a:srgbClr val="FF0000"/>
                </a:solidFill>
                <a:latin typeface="Trebuchet MS" pitchFamily="34" charset="0"/>
              </a:rPr>
              <a:t>deforestation</a:t>
            </a:r>
            <a:r>
              <a:rPr lang="en-US" altLang="en-US" sz="3200" b="1" dirty="0">
                <a:latin typeface="Trebuchet MS" pitchFamily="34" charset="0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2194320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827F-9133-8A0F-4F7E-CF1F7CD4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Areas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0790C-9379-251B-E539-F66531BE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47D1D47-F002-4997-8673-3C2F20FE47EE}" type="slidenum">
              <a:rPr lang="de-AT" smtClean="0"/>
              <a:pPr/>
              <a:t>25</a:t>
            </a:fld>
            <a:endParaRPr lang="de-AT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C17EB86-C934-ED4E-145F-2ADBA0F8D37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11200" y="1772816"/>
            <a:ext cx="10871200" cy="4495800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sz="3200" b="1" dirty="0">
                <a:latin typeface="Trebuchet MS" pitchFamily="34" charset="0"/>
              </a:rPr>
              <a:t>Predicting </a:t>
            </a:r>
            <a:r>
              <a:rPr lang="en-US" altLang="en-US" sz="3200" b="1" dirty="0">
                <a:solidFill>
                  <a:srgbClr val="FF0000"/>
                </a:solidFill>
                <a:latin typeface="Trebuchet MS" pitchFamily="34" charset="0"/>
              </a:rPr>
              <a:t>academic success </a:t>
            </a:r>
            <a:r>
              <a:rPr lang="en-US" altLang="en-US" sz="3200" b="1" dirty="0">
                <a:latin typeface="Trebuchet MS" pitchFamily="34" charset="0"/>
              </a:rPr>
              <a:t>by using context variables and probabilistic classification. </a:t>
            </a:r>
          </a:p>
          <a:p>
            <a:endParaRPr lang="en-US" altLang="en-US" sz="3200" b="1" dirty="0">
              <a:latin typeface="Trebuchet MS" pitchFamily="34" charset="0"/>
            </a:endParaRPr>
          </a:p>
          <a:p>
            <a:r>
              <a:rPr lang="en-US" altLang="en-US" sz="3200" b="1" dirty="0">
                <a:latin typeface="Trebuchet MS" pitchFamily="34" charset="0"/>
              </a:rPr>
              <a:t>Predicting the </a:t>
            </a:r>
            <a:r>
              <a:rPr lang="en-US" altLang="en-US" sz="3200" b="1" dirty="0">
                <a:solidFill>
                  <a:srgbClr val="FF0000"/>
                </a:solidFill>
                <a:latin typeface="Trebuchet MS" pitchFamily="34" charset="0"/>
              </a:rPr>
              <a:t>delay of issues </a:t>
            </a:r>
            <a:r>
              <a:rPr lang="en-US" altLang="en-US" sz="3200" b="1" dirty="0">
                <a:latin typeface="Trebuchet MS" pitchFamily="34" charset="0"/>
              </a:rPr>
              <a:t>with due dates in software projects. </a:t>
            </a:r>
          </a:p>
          <a:p>
            <a:endParaRPr lang="en-US" altLang="en-US" sz="3200" b="1" dirty="0">
              <a:latin typeface="Trebuchet MS" pitchFamily="34" charset="0"/>
            </a:endParaRPr>
          </a:p>
          <a:p>
            <a:r>
              <a:rPr lang="en-US" altLang="en-US" sz="3200" b="1" dirty="0">
                <a:latin typeface="Trebuchet MS" pitchFamily="34" charset="0"/>
              </a:rPr>
              <a:t>Predicting the </a:t>
            </a:r>
            <a:r>
              <a:rPr lang="en-US" altLang="en-US" sz="3200" b="1" dirty="0">
                <a:solidFill>
                  <a:srgbClr val="FF0000"/>
                </a:solidFill>
                <a:latin typeface="Trebuchet MS" pitchFamily="34" charset="0"/>
              </a:rPr>
              <a:t>helpfulness of online reviews </a:t>
            </a:r>
            <a:r>
              <a:rPr lang="en-US" altLang="en-US" sz="3200" b="1" dirty="0">
                <a:latin typeface="Trebuchet MS" pitchFamily="34" charset="0"/>
              </a:rPr>
              <a:t>using a scripts-enriched text regression model. </a:t>
            </a:r>
          </a:p>
          <a:p>
            <a:endParaRPr lang="en-US" altLang="en-US" sz="3200" b="1" dirty="0">
              <a:latin typeface="Trebuchet MS" pitchFamily="34" charset="0"/>
            </a:endParaRPr>
          </a:p>
          <a:p>
            <a:r>
              <a:rPr lang="en-US" altLang="en-US" sz="3200" b="1" dirty="0">
                <a:latin typeface="Trebuchet MS" pitchFamily="34" charset="0"/>
              </a:rPr>
              <a:t>Towards an ensemble based system for predicting the number of </a:t>
            </a:r>
            <a:r>
              <a:rPr lang="en-US" altLang="en-US" sz="3200" b="1" dirty="0">
                <a:solidFill>
                  <a:srgbClr val="FF0000"/>
                </a:solidFill>
                <a:latin typeface="Trebuchet MS" pitchFamily="34" charset="0"/>
              </a:rPr>
              <a:t>software fault</a:t>
            </a:r>
            <a:r>
              <a:rPr lang="en-US" altLang="en-US" sz="3200" b="1" dirty="0">
                <a:latin typeface="Trebuchet MS" pitchFamily="34" charset="0"/>
              </a:rPr>
              <a:t>s. </a:t>
            </a:r>
            <a:br>
              <a:rPr lang="en-US" altLang="en-US" sz="3200" dirty="0"/>
            </a:br>
            <a:br>
              <a:rPr lang="en-US" altLang="en-US" sz="3200" dirty="0"/>
            </a:br>
            <a:br>
              <a:rPr lang="en-US" altLang="en-US" sz="3200" dirty="0"/>
            </a:br>
            <a:br>
              <a:rPr lang="en-US" altLang="en-US" sz="3200" dirty="0"/>
            </a:b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94799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827F-9133-8A0F-4F7E-CF1F7CD4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Areas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0790C-9379-251B-E539-F66531BE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47D1D47-F002-4997-8673-3C2F20FE47EE}" type="slidenum">
              <a:rPr lang="de-AT" smtClean="0"/>
              <a:pPr/>
              <a:t>26</a:t>
            </a:fld>
            <a:endParaRPr lang="de-AT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C17EB86-C934-ED4E-145F-2ADBA0F8D37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11200" y="1772816"/>
            <a:ext cx="10871200" cy="4495800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sz="3200" b="1" dirty="0">
                <a:latin typeface="Trebuchet MS" pitchFamily="34" charset="0"/>
              </a:rPr>
              <a:t>Predicting happiness: user interactions and </a:t>
            </a:r>
            <a:r>
              <a:rPr lang="en-US" altLang="en-US" sz="3200" b="1" dirty="0">
                <a:solidFill>
                  <a:srgbClr val="FF0000"/>
                </a:solidFill>
                <a:latin typeface="Trebuchet MS" pitchFamily="34" charset="0"/>
              </a:rPr>
              <a:t>sentiment analysis</a:t>
            </a:r>
            <a:r>
              <a:rPr lang="en-US" altLang="en-US" sz="3200" b="1" dirty="0">
                <a:latin typeface="Trebuchet MS" pitchFamily="34" charset="0"/>
              </a:rPr>
              <a:t> in an online travel forum.</a:t>
            </a:r>
          </a:p>
          <a:p>
            <a:endParaRPr lang="en-US" altLang="en-US" sz="3200" b="1" dirty="0">
              <a:latin typeface="Trebuchet MS" pitchFamily="34" charset="0"/>
            </a:endParaRPr>
          </a:p>
          <a:p>
            <a:r>
              <a:rPr lang="en-US" altLang="en-US" sz="3200" b="1" dirty="0">
                <a:latin typeface="Trebuchet MS" pitchFamily="34" charset="0"/>
              </a:rPr>
              <a:t> A Data Mining Approach for Tracking and Predicting </a:t>
            </a:r>
            <a:r>
              <a:rPr lang="en-US" altLang="en-US" sz="3200" b="1" dirty="0">
                <a:solidFill>
                  <a:srgbClr val="FF0000"/>
                </a:solidFill>
                <a:latin typeface="Trebuchet MS" pitchFamily="34" charset="0"/>
              </a:rPr>
              <a:t>Student Performance </a:t>
            </a:r>
            <a:r>
              <a:rPr lang="en-US" altLang="en-US" sz="3200" b="1" dirty="0">
                <a:latin typeface="Trebuchet MS" pitchFamily="34" charset="0"/>
              </a:rPr>
              <a:t>in Degree Programs. </a:t>
            </a:r>
          </a:p>
          <a:p>
            <a:endParaRPr lang="en-US" altLang="en-US" sz="3200" b="1" dirty="0">
              <a:latin typeface="Trebuchet MS" pitchFamily="34" charset="0"/>
            </a:endParaRPr>
          </a:p>
          <a:p>
            <a:r>
              <a:rPr lang="en-US" altLang="en-US" sz="3200" b="1" dirty="0">
                <a:latin typeface="Trebuchet MS" pitchFamily="34" charset="0"/>
              </a:rPr>
              <a:t>On Predicting </a:t>
            </a:r>
            <a:r>
              <a:rPr lang="en-US" altLang="en-US" sz="3200" b="1" dirty="0">
                <a:solidFill>
                  <a:srgbClr val="FF0000"/>
                </a:solidFill>
                <a:latin typeface="Trebuchet MS" pitchFamily="34" charset="0"/>
              </a:rPr>
              <a:t>Election Results </a:t>
            </a:r>
            <a:r>
              <a:rPr lang="en-US" altLang="en-US" sz="3200" b="1" dirty="0">
                <a:latin typeface="Trebuchet MS" pitchFamily="34" charset="0"/>
              </a:rPr>
              <a:t>using Twitter and Linked Open Data: The Case of the UK 2010 Election.</a:t>
            </a:r>
          </a:p>
          <a:p>
            <a:endParaRPr lang="en-US" altLang="en-US" sz="3200" b="1" dirty="0">
              <a:latin typeface="Trebuchet MS" pitchFamily="34" charset="0"/>
            </a:endParaRPr>
          </a:p>
          <a:p>
            <a:r>
              <a:rPr lang="en-US" altLang="en-US" sz="3200" b="1" dirty="0">
                <a:latin typeface="Trebuchet MS" pitchFamily="34" charset="0"/>
              </a:rPr>
              <a:t>Predicting </a:t>
            </a:r>
            <a:r>
              <a:rPr lang="en-US" altLang="en-US" sz="3200" b="1" dirty="0">
                <a:solidFill>
                  <a:srgbClr val="FF0000"/>
                </a:solidFill>
                <a:latin typeface="Trebuchet MS" pitchFamily="34" charset="0"/>
              </a:rPr>
              <a:t>international Facebook ties </a:t>
            </a:r>
            <a:r>
              <a:rPr lang="en-US" altLang="en-US" sz="3200" b="1" dirty="0">
                <a:latin typeface="Trebuchet MS" pitchFamily="34" charset="0"/>
              </a:rPr>
              <a:t>through cultural homophily and other factors. </a:t>
            </a:r>
          </a:p>
          <a:p>
            <a:br>
              <a:rPr lang="en-US" altLang="en-US" sz="3200" dirty="0"/>
            </a:br>
            <a:br>
              <a:rPr lang="en-US" altLang="en-US" sz="3200" dirty="0"/>
            </a:b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46511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827F-9133-8A0F-4F7E-CF1F7CD4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Areas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0790C-9379-251B-E539-F66531BE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47D1D47-F002-4997-8673-3C2F20FE47EE}" type="slidenum">
              <a:rPr lang="de-AT" smtClean="0"/>
              <a:pPr/>
              <a:t>27</a:t>
            </a:fld>
            <a:endParaRPr lang="de-AT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C17EB86-C934-ED4E-145F-2ADBA0F8D37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11200" y="1772816"/>
            <a:ext cx="10871200" cy="44958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sz="3200" b="1" dirty="0">
                <a:latin typeface="Trebuchet MS" pitchFamily="34" charset="0"/>
              </a:rPr>
              <a:t>Predicting </a:t>
            </a:r>
            <a:r>
              <a:rPr lang="en-US" altLang="en-US" sz="3200" b="1" dirty="0">
                <a:solidFill>
                  <a:srgbClr val="FF0000"/>
                </a:solidFill>
                <a:latin typeface="Trebuchet MS" pitchFamily="34" charset="0"/>
              </a:rPr>
              <a:t>Student Satisfaction </a:t>
            </a:r>
            <a:r>
              <a:rPr lang="en-US" altLang="en-US" sz="3200" b="1" dirty="0">
                <a:latin typeface="Trebuchet MS" pitchFamily="34" charset="0"/>
              </a:rPr>
              <a:t>and Outcomes in Online Courses Using Learning Activity Indicators. </a:t>
            </a:r>
          </a:p>
          <a:p>
            <a:endParaRPr lang="en-US" altLang="en-US" sz="3200" b="1" dirty="0">
              <a:latin typeface="Trebuchet MS" pitchFamily="34" charset="0"/>
            </a:endParaRPr>
          </a:p>
          <a:p>
            <a:r>
              <a:rPr lang="en-US" altLang="en-US" sz="3200" b="1" dirty="0">
                <a:latin typeface="Trebuchet MS" pitchFamily="34" charset="0"/>
              </a:rPr>
              <a:t>On the feasibility of predicting </a:t>
            </a:r>
            <a:r>
              <a:rPr lang="en-US" altLang="en-US" sz="3200" b="1" dirty="0">
                <a:solidFill>
                  <a:srgbClr val="FF0000"/>
                </a:solidFill>
                <a:latin typeface="Trebuchet MS" pitchFamily="34" charset="0"/>
              </a:rPr>
              <a:t>popular news </a:t>
            </a:r>
            <a:r>
              <a:rPr lang="en-US" altLang="en-US" sz="3200" b="1" dirty="0">
                <a:latin typeface="Trebuchet MS" pitchFamily="34" charset="0"/>
              </a:rPr>
              <a:t>at cold start. </a:t>
            </a:r>
          </a:p>
          <a:p>
            <a:endParaRPr lang="en-US" altLang="en-US" sz="3200" b="1" dirty="0">
              <a:latin typeface="Trebuchet MS" pitchFamily="34" charset="0"/>
            </a:endParaRPr>
          </a:p>
          <a:p>
            <a:r>
              <a:rPr lang="en-US" altLang="en-US" sz="3200" b="1" dirty="0">
                <a:latin typeface="Trebuchet MS" pitchFamily="34" charset="0"/>
              </a:rPr>
              <a:t>A deep learning approach for predicting the quality of </a:t>
            </a:r>
            <a:r>
              <a:rPr lang="en-US" altLang="en-US" sz="3200" b="1" dirty="0">
                <a:solidFill>
                  <a:srgbClr val="FF0000"/>
                </a:solidFill>
                <a:latin typeface="Trebuchet MS" pitchFamily="34" charset="0"/>
              </a:rPr>
              <a:t>online health expert question-answering </a:t>
            </a:r>
            <a:r>
              <a:rPr lang="en-US" altLang="en-US" sz="3200" b="1" dirty="0">
                <a:latin typeface="Trebuchet MS" pitchFamily="34" charset="0"/>
              </a:rPr>
              <a:t>services. </a:t>
            </a:r>
          </a:p>
          <a:p>
            <a:endParaRPr lang="en-US" altLang="en-US" sz="3200" b="1" dirty="0">
              <a:latin typeface="Trebuchet MS" pitchFamily="34" charset="0"/>
            </a:endParaRPr>
          </a:p>
          <a:p>
            <a:r>
              <a:rPr lang="en-US" altLang="en-US" sz="3200" b="1" dirty="0">
                <a:latin typeface="Trebuchet MS" pitchFamily="34" charset="0"/>
              </a:rPr>
              <a:t>How are you feeling?: A personalized methodology for predicting </a:t>
            </a:r>
            <a:r>
              <a:rPr lang="en-US" altLang="en-US" sz="3200" b="1" dirty="0">
                <a:solidFill>
                  <a:srgbClr val="FF0000"/>
                </a:solidFill>
                <a:latin typeface="Trebuchet MS" pitchFamily="34" charset="0"/>
              </a:rPr>
              <a:t>mental states </a:t>
            </a:r>
            <a:r>
              <a:rPr lang="en-US" altLang="en-US" sz="3200" b="1" dirty="0">
                <a:latin typeface="Trebuchet MS" pitchFamily="34" charset="0"/>
              </a:rPr>
              <a:t>from temporally observable physical and behavioral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2296652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Lesson (Plan for Semester and </a:t>
            </a:r>
            <a:r>
              <a:rPr lang="en-US" altLang="en-US"/>
              <a:t>its project)</a:t>
            </a:r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352163-594F-E576-31BB-346392770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47D1D47-F002-4997-8673-3C2F20FE47EE}" type="slidenum">
              <a:rPr lang="de-AT" smtClean="0"/>
              <a:pPr/>
              <a:t>28</a:t>
            </a:fld>
            <a:endParaRPr lang="de-A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FA96A0-FE0F-90AC-C379-D5738CB01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364" y="1700808"/>
            <a:ext cx="4915271" cy="3730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889428"/>
          </a:xfrm>
        </p:spPr>
        <p:txBody>
          <a:bodyPr>
            <a:normAutofit/>
          </a:bodyPr>
          <a:lstStyle/>
          <a:p>
            <a:r>
              <a:rPr lang="en-US" sz="2800" dirty="0"/>
              <a:t>Introduction to Data Mining </a:t>
            </a:r>
          </a:p>
          <a:p>
            <a:r>
              <a:rPr lang="en-US" sz="2800" dirty="0"/>
              <a:t>Motivation </a:t>
            </a:r>
          </a:p>
          <a:p>
            <a:r>
              <a:rPr lang="en-US" sz="2800" dirty="0"/>
              <a:t>Applications of Data Mining</a:t>
            </a:r>
          </a:p>
          <a:p>
            <a:pPr lvl="1"/>
            <a:r>
              <a:rPr lang="en-US" sz="2500" dirty="0"/>
              <a:t>Real world</a:t>
            </a:r>
          </a:p>
          <a:p>
            <a:pPr lvl="1"/>
            <a:r>
              <a:rPr lang="en-US" sz="2500" dirty="0"/>
              <a:t>Diverse Datasets</a:t>
            </a:r>
          </a:p>
          <a:p>
            <a:r>
              <a:rPr lang="en-US" sz="2800" dirty="0"/>
              <a:t>Data Mining Typical Process </a:t>
            </a:r>
          </a:p>
          <a:p>
            <a:r>
              <a:rPr lang="en-US" sz="2800" dirty="0"/>
              <a:t>Semester Assignments and Project Role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1373913">
            <a:off x="7869924" y="3301494"/>
            <a:ext cx="2890569" cy="1486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47D1D47-F002-4997-8673-3C2F20FE47EE}" type="slidenum">
              <a:rPr lang="de-AT" smtClean="0"/>
              <a:pPr/>
              <a:t>3</a:t>
            </a:fld>
            <a:endParaRPr lang="de-A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BACA34-59DB-8D52-7187-75CA6885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(Motivation)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126E29-BC18-B24C-822E-8214CD659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7D1D47-F002-4997-8673-3C2F20FE47EE}" type="slidenum">
              <a:rPr lang="de-AT" smtClean="0"/>
              <a:pPr/>
              <a:t>4</a:t>
            </a:fld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D224C-D24D-7906-E0ED-5F8DF2B13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85243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042BA-926E-65C1-A592-307722192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5D3045-9C9E-329C-60A3-0CC9FDEF9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47D1D47-F002-4997-8673-3C2F20FE47EE}" type="slidenum">
              <a:rPr lang="de-AT" smtClean="0"/>
              <a:pPr/>
              <a:t>5</a:t>
            </a:fld>
            <a:endParaRPr lang="de-AT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1A729F-5E0A-345B-2DA0-6318B320C7C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80383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827F-9133-8A0F-4F7E-CF1F7CD4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(Motivation)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0790C-9379-251B-E539-F66531BE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47D1D47-F002-4997-8673-3C2F20FE47EE}" type="slidenum">
              <a:rPr lang="de-AT" smtClean="0"/>
              <a:pPr/>
              <a:t>6</a:t>
            </a:fld>
            <a:endParaRPr lang="de-A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C8CECD-EABA-582B-131D-B853C4D6614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E56088-7C2C-2E7D-B75B-50D58B6AB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36" y="1600200"/>
            <a:ext cx="10632623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2599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827F-9133-8A0F-4F7E-CF1F7CD4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(Motivation)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0790C-9379-251B-E539-F66531BE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47D1D47-F002-4997-8673-3C2F20FE47EE}" type="slidenum">
              <a:rPr lang="de-AT" smtClean="0"/>
              <a:pPr/>
              <a:t>7</a:t>
            </a:fld>
            <a:endParaRPr lang="de-A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C8CECD-EABA-582B-131D-B853C4D6614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B7B4239-2505-AD8B-7E06-4E66099B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516698"/>
            <a:ext cx="10871200" cy="5246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3153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827F-9133-8A0F-4F7E-CF1F7CD4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Mining?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0790C-9379-251B-E539-F66531BE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47D1D47-F002-4997-8673-3C2F20FE47EE}" type="slidenum">
              <a:rPr lang="de-AT" smtClean="0"/>
              <a:pPr/>
              <a:t>8</a:t>
            </a:fld>
            <a:endParaRPr lang="de-A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C8CECD-EABA-582B-131D-B853C4D6614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mining </a:t>
            </a:r>
          </a:p>
          <a:p>
            <a:pPr lvl="1"/>
            <a:r>
              <a:rPr lang="en-US" dirty="0"/>
              <a:t>process of extracting and discovering patterns in large data sets </a:t>
            </a:r>
          </a:p>
          <a:p>
            <a:pPr lvl="1"/>
            <a:r>
              <a:rPr lang="en-US" dirty="0"/>
              <a:t>involving methods at the intersection of machine learning, statistics, and database systems.</a:t>
            </a:r>
          </a:p>
          <a:p>
            <a:r>
              <a:rPr lang="en-US" dirty="0"/>
              <a:t>Optimize a performance criterion using example data or past experience.</a:t>
            </a:r>
          </a:p>
          <a:p>
            <a:r>
              <a:rPr lang="en-US" dirty="0"/>
              <a:t>Role of Statistics: Inference from a sample</a:t>
            </a:r>
          </a:p>
          <a:p>
            <a:r>
              <a:rPr lang="en-US" dirty="0"/>
              <a:t>Role of Computer science: Efficient algorithms to</a:t>
            </a:r>
          </a:p>
          <a:p>
            <a:pPr lvl="1"/>
            <a:r>
              <a:rPr lang="en-US" dirty="0"/>
              <a:t>Solve the optimization problem</a:t>
            </a:r>
          </a:p>
          <a:p>
            <a:pPr lvl="1"/>
            <a:r>
              <a:rPr lang="en-US" dirty="0"/>
              <a:t>Representing and evaluating the model for inference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082697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827F-9133-8A0F-4F7E-CF1F7CD4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vs Fake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0790C-9379-251B-E539-F66531BE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47D1D47-F002-4997-8673-3C2F20FE47EE}" type="slidenum">
              <a:rPr lang="de-AT" smtClean="0"/>
              <a:pPr/>
              <a:t>9</a:t>
            </a:fld>
            <a:endParaRPr lang="de-A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C8CECD-EABA-582B-131D-B853C4D6614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PK" dirty="0"/>
          </a:p>
        </p:txBody>
      </p:sp>
      <p:pic>
        <p:nvPicPr>
          <p:cNvPr id="4" name="Picture 2" descr="C:\Users\hikmat\Desktop\IMAGES for WWW\video spam.jpg">
            <a:extLst>
              <a:ext uri="{FF2B5EF4-FFF2-40B4-BE49-F238E27FC236}">
                <a16:creationId xmlns:a16="http://schemas.microsoft.com/office/drawing/2014/main" id="{3009E991-F100-24CC-6827-B72FBF64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591949"/>
            <a:ext cx="85344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29833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ate history report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State history report presentation.potx" id="{CE65B12B-E5CF-4B7F-891B-BF19DA46421A}" vid="{73D5F891-C0F2-461A-8D6B-932929F6725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2748</TotalTime>
  <Words>743</Words>
  <Application>Microsoft Office PowerPoint</Application>
  <PresentationFormat>Widescreen</PresentationFormat>
  <Paragraphs>179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Bahnschrift SemiBold</vt:lpstr>
      <vt:lpstr>Calibri</vt:lpstr>
      <vt:lpstr>Congenial Black</vt:lpstr>
      <vt:lpstr>Impact</vt:lpstr>
      <vt:lpstr>Tahoma</vt:lpstr>
      <vt:lpstr>Times New Roman</vt:lpstr>
      <vt:lpstr>Trebuchet MS</vt:lpstr>
      <vt:lpstr>Wingdings</vt:lpstr>
      <vt:lpstr>Wingdings 2</vt:lpstr>
      <vt:lpstr>Median</vt:lpstr>
      <vt:lpstr>State history report presentation</vt:lpstr>
      <vt:lpstr>Prof. Dr. Hikmat Ullah Khan Department of Computer Science</vt:lpstr>
      <vt:lpstr>Lesson from Holy Quran</vt:lpstr>
      <vt:lpstr>Outline</vt:lpstr>
      <vt:lpstr>Applications (Motivation)</vt:lpstr>
      <vt:lpstr>PowerPoint Presentation</vt:lpstr>
      <vt:lpstr>Applications (Motivation)</vt:lpstr>
      <vt:lpstr>Applications (Motivation)</vt:lpstr>
      <vt:lpstr>What is Data Mining?</vt:lpstr>
      <vt:lpstr>Real vs Fake</vt:lpstr>
      <vt:lpstr>Spam detection</vt:lpstr>
      <vt:lpstr>Google’s AlphaGo beat the world master as a game called Go</vt:lpstr>
      <vt:lpstr>Weather Forecasting</vt:lpstr>
      <vt:lpstr>Applications (Motivation)</vt:lpstr>
      <vt:lpstr>Self Driving</vt:lpstr>
      <vt:lpstr>Social Bot (Rise and Hazards)</vt:lpstr>
      <vt:lpstr>Google Machine’s Dream</vt:lpstr>
      <vt:lpstr>Applications of Data Mining</vt:lpstr>
      <vt:lpstr>Role of Data Mining</vt:lpstr>
      <vt:lpstr>Process: A Typical View from ML</vt:lpstr>
      <vt:lpstr>Data Mining: On What Data?</vt:lpstr>
      <vt:lpstr>Dig into Advanced Applications</vt:lpstr>
      <vt:lpstr>Do you have any interest</vt:lpstr>
      <vt:lpstr>Applications</vt:lpstr>
      <vt:lpstr>Applications</vt:lpstr>
      <vt:lpstr>Applications Areas</vt:lpstr>
      <vt:lpstr>Applications Areas</vt:lpstr>
      <vt:lpstr>Applications Areas</vt:lpstr>
      <vt:lpstr>Lesson (Plan for Semester and its project)</vt:lpstr>
    </vt:vector>
  </TitlesOfParts>
  <Company>TU Wien - Campusversion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Iqbal</dc:creator>
  <cp:lastModifiedBy>66-0463@rootsinternational.edu.pk</cp:lastModifiedBy>
  <cp:revision>451</cp:revision>
  <dcterms:created xsi:type="dcterms:W3CDTF">2012-01-21T01:40:52Z</dcterms:created>
  <dcterms:modified xsi:type="dcterms:W3CDTF">2023-09-11T17:27:41Z</dcterms:modified>
</cp:coreProperties>
</file>